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72" r:id="rId9"/>
    <p:sldId id="261" r:id="rId10"/>
    <p:sldId id="263" r:id="rId11"/>
    <p:sldId id="268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81" r:id="rId20"/>
    <p:sldId id="279" r:id="rId21"/>
    <p:sldId id="282" r:id="rId22"/>
    <p:sldId id="280" r:id="rId23"/>
    <p:sldId id="264" r:id="rId24"/>
    <p:sldId id="283" r:id="rId25"/>
    <p:sldId id="285" r:id="rId26"/>
    <p:sldId id="284" r:id="rId27"/>
    <p:sldId id="286" r:id="rId28"/>
    <p:sldId id="287" r:id="rId29"/>
    <p:sldId id="265" r:id="rId30"/>
    <p:sldId id="270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74E5"/>
    <a:srgbClr val="C34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392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525AD-D008-43A2-B89B-BACCC5E1190C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ADFEB-7381-4D30-8ACA-A08E18618B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7990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ADFEB-7381-4D30-8ACA-A08E18618BE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7952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796338-AD1C-6EA9-4459-666DA2F5A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920FAC-5B7F-E7C5-E6F8-A6DC36945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4B533E-91DE-49E6-5DE8-A4D6DF9B9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FC6D-D942-480B-9E77-22BE6F54460E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4E5067-DE89-1961-DB54-900F0735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6CF5DD-B86A-7953-F190-D2C780FC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54BA4-4968-48A3-9BF5-9320807762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774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79757-DC7B-CF66-BAEB-2D3B33023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152ADAD-9FAA-AD36-D882-AB630702B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12513E-FA57-B6E4-24AA-AD27A5093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FC6D-D942-480B-9E77-22BE6F54460E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F77EDB-D79F-CF7E-C7F2-2438BAFF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41C30D-AE0A-CBC4-3E0C-D6389530E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54BA4-4968-48A3-9BF5-9320807762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823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27221A1-3DD9-1767-190D-4D6F587C4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660A010-36CE-34D9-A306-08FB646D9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239DA0-2A67-E40C-D5B7-43745885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FC6D-D942-480B-9E77-22BE6F54460E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97EFC3-3EE7-885D-C06C-F095972D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F4311E-5519-7473-DB1B-6BC3A8F69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54BA4-4968-48A3-9BF5-9320807762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546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3D77AD-2DBE-321D-A7A3-7D20AB09E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68105A-69C1-C2B7-A033-E4C15EC32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8622AF-90D9-9236-6E7C-03193F942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FC6D-D942-480B-9E77-22BE6F54460E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53B946-4490-A59C-58F4-658EEC344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1C53F0-5643-4967-4312-B962FD01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54BA4-4968-48A3-9BF5-9320807762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67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2B3C61-B3C1-336E-200C-2614ADE2A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33A1B9-5988-C657-F7F7-2F5D592BC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283369-5A3D-C6C3-25D2-A0E937272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FC6D-D942-480B-9E77-22BE6F54460E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7A8E7E-494F-7846-1200-9A36BB960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B30FB8-9B1E-53CE-25CA-4C420B8FB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54BA4-4968-48A3-9BF5-9320807762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599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7DD88-AB2F-9844-BB4C-306FA558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A47703-40B4-B92E-FA73-B64B2B500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0E692C-12A9-C4EF-7CDD-4E0EE466B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30DE8F7-1362-C261-6D0D-2A4119D0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FC6D-D942-480B-9E77-22BE6F54460E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CF3021-78E8-E4F9-DF75-5591ABA4B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995E5F-C5FA-680C-FEF7-69BD1F956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54BA4-4968-48A3-9BF5-9320807762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51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A00B1E-E497-6E70-3C00-2226DDBF6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136042-AB3F-45C8-6F82-D08727171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103DCB-8AFC-A80A-E77C-75AA01BB5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34F1571-659E-26FB-5E4D-7BDB4C2D30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F4E73BA-33EF-3ACA-2DBE-C45A841F7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1479C2F-FBA0-18B1-6E36-FEA1F3951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FC6D-D942-480B-9E77-22BE6F54460E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FDA9770-1251-5FD8-B15F-683991A19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EBA1E76-543F-BBBD-7149-E7A84FFA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54BA4-4968-48A3-9BF5-9320807762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677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B443F-7E4E-2576-3B8A-40DF6B47E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EEEC4B0-D218-4EA9-0B02-1B273894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FC6D-D942-480B-9E77-22BE6F54460E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77271C-2A7E-1A04-818E-455CCCBC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B37CE35-3060-3ABF-C42C-CA102720F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54BA4-4968-48A3-9BF5-9320807762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220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2E1A139-A832-DBB6-6A9F-8FC9FB50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FC6D-D942-480B-9E77-22BE6F54460E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D2B579-555E-9FC3-851C-B519440E9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2EF73F-080E-8B69-D7FB-890842D9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54BA4-4968-48A3-9BF5-9320807762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033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85808-9910-C94D-AA3A-4C61A865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61589C-BE1E-FF0C-E7C4-B326C1363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0955C0-42A0-D8A2-DE13-81E4BA1D6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8EB72F0-0772-986C-A3BF-04FC079D4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FC6D-D942-480B-9E77-22BE6F54460E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707BD0-4CE8-6191-DF9F-4A7159B4D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BFBA98-385A-605C-8929-C15E716F4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54BA4-4968-48A3-9BF5-9320807762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9328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9B6BD3-1FA8-6B91-3D88-7EFF59C2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AB39DE5-1BA0-76D0-440E-1EA726734D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AA22F5-F5C8-26D5-BE2E-5F8340D7F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959D4B-43F3-99A4-B507-4AFA7E01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FC6D-D942-480B-9E77-22BE6F54460E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8B8E3A6-B377-5F03-CD18-B483806B6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88B73B-14D5-C0D2-6C09-FEF79468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54BA4-4968-48A3-9BF5-9320807762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40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6CA89A-BEE3-AD0C-4CA2-F9A24ED46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0A4B8F-BBD3-6B2C-BC0F-AE95D4E77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88E65D-8F9F-99BE-01BC-C12A3592D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D3FC6D-D942-480B-9E77-22BE6F54460E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407F3F-308B-FA0E-A282-326EDF104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E86014-0B37-D1B4-C3C8-68149022F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954BA4-4968-48A3-9BF5-9320807762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7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web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B7FFFD8-2D0C-C654-AE64-3CDE96427EBA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DA3A7D1-A0E4-C89B-06C4-4A1D5AC375E8}"/>
              </a:ext>
            </a:extLst>
          </p:cNvPr>
          <p:cNvSpPr/>
          <p:nvPr/>
        </p:nvSpPr>
        <p:spPr>
          <a:xfrm>
            <a:off x="3380663" y="713792"/>
            <a:ext cx="5859624" cy="5859624"/>
          </a:xfrm>
          <a:prstGeom prst="ellipse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80BDD5-5449-24AA-11E8-554DA4F73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798" y="406400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latin typeface="Arial Black" panose="020B0A04020102020204" pitchFamily="34" charset="0"/>
              </a:rPr>
              <a:t>Автоматизированная стреляющая установка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AFAE50-A205-244E-B2E4-BC7D102735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097386" y="2904921"/>
            <a:ext cx="9144000" cy="1655762"/>
          </a:xfrm>
        </p:spPr>
        <p:txBody>
          <a:bodyPr/>
          <a:lstStyle/>
          <a:p>
            <a:r>
              <a:rPr lang="ru-RU" dirty="0" err="1"/>
              <a:t>Чусовлянов</a:t>
            </a:r>
            <a:r>
              <a:rPr lang="ru-RU" dirty="0"/>
              <a:t> М., Садовой Г.</a:t>
            </a:r>
          </a:p>
        </p:txBody>
      </p:sp>
      <p:pic>
        <p:nvPicPr>
          <p:cNvPr id="7" name="Рисунок 6" descr="Изображение выглядит как фиолетовый&#10;&#10;Автоматически созданное описание">
            <a:extLst>
              <a:ext uri="{FF2B5EF4-FFF2-40B4-BE49-F238E27FC236}">
                <a16:creationId xmlns:a16="http://schemas.microsoft.com/office/drawing/2014/main" id="{9919E826-124D-2EDF-159D-42DDB1578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53" y="41106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4A086E7C-1116-1D46-D32F-AD1705DE458B}"/>
              </a:ext>
            </a:extLst>
          </p:cNvPr>
          <p:cNvSpPr/>
          <p:nvPr/>
        </p:nvSpPr>
        <p:spPr>
          <a:xfrm>
            <a:off x="-3630128" y="-476250"/>
            <a:ext cx="7485613" cy="7334250"/>
          </a:xfrm>
          <a:prstGeom prst="ellipse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3A6EEF-5342-C803-A6E0-5B32E1332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Вывод формул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A4DD86-5EE8-89F8-89CC-CF07D7AF4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65C08F2-D354-51DD-1B07-1D9374C68F88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1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2CA2A84-FCE9-4D73-59B5-7E48FC887620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F627ED-3780-363B-C63A-A14062BB9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02904"/>
            <a:ext cx="9895533" cy="532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58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CB4D332-5AF5-8663-5DB9-626971319310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D7713C-0F71-A6D7-4027-C3EB524D6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2" y="1249214"/>
            <a:ext cx="9827032" cy="28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24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A136C-89DE-79BF-7337-60E79198C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D16F36-48E7-F317-A48A-252F145770B9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15C547-493B-EA41-5E2F-43E2FBEF7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64" y="368300"/>
            <a:ext cx="7064467" cy="40182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F9C818-5959-A93A-CF55-276CD31538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760"/>
          <a:stretch/>
        </p:blipFill>
        <p:spPr>
          <a:xfrm>
            <a:off x="124921" y="3939967"/>
            <a:ext cx="7039957" cy="254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92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49500-01B8-B964-91AA-71BFC8B35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2EB04C1-F123-BDAA-B7EF-07561A49CC6C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D28081-5E75-61EB-96B5-C32398DD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29" y="1104900"/>
            <a:ext cx="9990139" cy="380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07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A656B-44BC-A0D0-A344-09C748340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DE74DB-6175-F838-409D-460BD3E8A36F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6BFE61-9765-8F4B-B678-BF5046489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15" y="1308001"/>
            <a:ext cx="9080991" cy="36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59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3CB62-EC7D-6E3E-741C-91F4534FD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10E072B-89A6-F378-547A-725C303343AA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0A3932-033C-4D80-225B-BCF2DDBF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864" y="776135"/>
            <a:ext cx="7716192" cy="30465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E04361-2446-9F6D-7E8D-A88A097303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441"/>
          <a:stretch/>
        </p:blipFill>
        <p:spPr>
          <a:xfrm>
            <a:off x="1237864" y="3567265"/>
            <a:ext cx="8519263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9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D27E9-3F33-AA66-5738-BD7B210A1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E953B9A-8C73-7AAF-B685-51FE4F5CAB5A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FFCE2B-4451-7847-FB19-FC9216ACC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0558"/>
            <a:ext cx="8833342" cy="498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61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E7C1E-4FD9-5EF8-67C8-2A5B6AE10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A98EF41-1864-7C4C-0361-1F39124450EE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4BF1C4-2B88-27D1-B035-DD6767CAD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68" y="1092200"/>
            <a:ext cx="10309827" cy="362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66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0FD9D-1964-FCFF-B0FB-7D7E4B87B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434DD86-EBF4-52AE-1421-F8CA9478F7E7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D543FC-ACA6-1C2D-C3E3-2EA75858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95" y="623746"/>
            <a:ext cx="7059010" cy="20291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F9BF10-317D-E18D-DB8B-FA22D7E83C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53"/>
          <a:stretch/>
        </p:blipFill>
        <p:spPr>
          <a:xfrm>
            <a:off x="994980" y="2159000"/>
            <a:ext cx="670122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35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EFD5FF-76AA-C4B9-008A-903BF3798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Arial Black" panose="020B0A04020102020204" pitchFamily="34" charset="0"/>
              </a:rPr>
              <a:t>Краткая аннотация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F7EE27-B77B-6202-A34D-1BA5B2D4A27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174E5"/>
            </a:solidFill>
          </a:ln>
        </p:spPr>
        <p:txBody>
          <a:bodyPr>
            <a:normAutofit fontScale="92500" lnSpcReduction="20000"/>
          </a:bodyPr>
          <a:lstStyle/>
          <a:p>
            <a:endParaRPr lang="ru-RU" dirty="0"/>
          </a:p>
          <a:p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Проект — автоматизированная катапульта на базе </a:t>
            </a:r>
            <a:r>
              <a:rPr lang="ru-RU" sz="2600" dirty="0" err="1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 с тремя сервоприводами для регулировки угла наклона, натяжения и спуска. Конструкция из дерева использует резинки для натяжения. Оснащена датчиком расстояния (до 4 м) для автоматического прицеливания и расчёта угла. Программа на </a:t>
            </a:r>
            <a:r>
              <a:rPr lang="ru-RU" sz="2600" dirty="0" err="1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 координирует работу компонентов, обеспечивая точность и повторяемость. Проект демонстрирует основы робототехники, программирования и механики, а также позволяет изучать физику на практике.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8C4103-AB50-CAB8-82FA-5FB69E71C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 descr="Изображение выглядит как круг&#10;&#10;Автоматически созданное описание">
            <a:extLst>
              <a:ext uri="{FF2B5EF4-FFF2-40B4-BE49-F238E27FC236}">
                <a16:creationId xmlns:a16="http://schemas.microsoft.com/office/drawing/2014/main" id="{28E11E49-F9DB-3994-C2F0-D2EEAC6715F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06" y="2310605"/>
            <a:ext cx="3216843" cy="321684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983F669-7E92-4BBB-5315-B65721379266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72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C -0.01015 0.04606 0.00026 0.1243 0.02031 0.1206 C 0.0405 0.11689 0.11589 0.00439 0.1207 -0.02246 C 0.12201 -0.03426 0.17761 -0.02547 0.1793 -0.0375 C 0.1836 -0.06436 0.22057 -0.03635 0.2207 -0.01111 C 0.2207 0.01389 0.19557 0.01088 0.19414 0.04814 C 0.19323 0.08518 0.16445 0.11643 0.1461 0.12777 C 0.12761 0.13912 0.0875 0.14259 0.08294 0.11574 C 0.08151 0.10393 0.06745 0.01319 0.06589 0.00115 C 0.0612 -0.02547 0.05899 -0.04005 0.02891 -0.04005 C 0.00352 -0.04005 0.01029 -0.04607 -1.45833E-6 3.7037E-6 Z " pathEditMode="relative" rAng="0" ptsTypes="AAAAAAAAAAA">
                                      <p:cBhvr>
                                        <p:cTn id="11" dur="6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33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BC68E-9973-DB57-9629-BF07FF162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A8722C1-0340-4299-476F-1D9D12209C9D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6F1AE1-635A-C0CA-428A-0EC16C507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127" y="657424"/>
            <a:ext cx="7066373" cy="55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79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37A3F-1327-082A-9C56-DF2629A5C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DE456A0-C916-B6F7-CBB4-75AB59ABFD81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261468-51DC-4242-4B23-7EF176DFE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22" y="1034999"/>
            <a:ext cx="10277740" cy="12129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D572A7-1BBB-864A-79F8-55F7F00285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29"/>
          <a:stretch/>
        </p:blipFill>
        <p:spPr>
          <a:xfrm>
            <a:off x="1136222" y="2133600"/>
            <a:ext cx="10458878" cy="309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95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B5FF0-92A1-ED31-C4D7-07A875557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7137788-81E0-A960-A24B-59C046E4FEB2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4E8480-EE47-8BC8-349B-D0138F585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079" y="760744"/>
            <a:ext cx="7356921" cy="533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59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4452A631-D36C-71DA-7D9F-1CE02BC94AAC}"/>
              </a:ext>
            </a:extLst>
          </p:cNvPr>
          <p:cNvSpPr/>
          <p:nvPr/>
        </p:nvSpPr>
        <p:spPr>
          <a:xfrm>
            <a:off x="-3630128" y="-476250"/>
            <a:ext cx="7485613" cy="7334250"/>
          </a:xfrm>
          <a:prstGeom prst="ellipse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91F61-BE42-5681-DFBA-25BA5600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Программа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F1CF8A-9371-99EE-E0EE-78F5A9004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7913EA6-FF38-151C-520A-60218802647E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974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1FD4FB-DFC9-4498-A5B9-03D8EDAD0DDC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5A3C37-1F73-D0A1-A00B-03F53A681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64" y="792535"/>
            <a:ext cx="10049584" cy="527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31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01F0C-E8AE-0142-3D3E-184B96B2F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65C913-211F-F092-8C3D-11B6323A35C4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D837E1-1DD2-1CF7-D763-A6AA32C00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64286"/>
            <a:ext cx="9423400" cy="572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1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92825C2-3873-B878-139F-CD7537F5092F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8A326-9F4E-1D20-2B47-CF624E377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37" y="890456"/>
            <a:ext cx="8968660" cy="507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64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EE1DB-1653-D595-3D48-C7C2C4B4D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82C84E1-3C89-21F4-9398-4FCAAB0E2833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7E3AC8-B16D-16BB-9E91-572B9AE79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80" y="1117228"/>
            <a:ext cx="9263420" cy="48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75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4CB61-3848-83F7-2D59-ECA40ED77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260CDF-6A8E-1DA0-5373-F1D599570A29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8CB811-365A-B460-23C2-AC640E693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52" y="263652"/>
            <a:ext cx="8082447" cy="633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60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B13FE-E147-69B8-07A6-8AECF343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Идеи для улучшения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70991F-9883-657C-8F46-D3F83CF804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690688"/>
            <a:ext cx="5448300" cy="44862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Замена датчика  на две камеры для создания стерео зрения.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Радар в совокупности с поворотным механизмом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Печать деталей на </a:t>
            </a:r>
            <a:r>
              <a:rPr lang="en-US" dirty="0"/>
              <a:t>3d </a:t>
            </a:r>
            <a:r>
              <a:rPr lang="ru-RU" dirty="0"/>
              <a:t>принтере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Замена осей карандашей на подшипники</a:t>
            </a:r>
          </a:p>
          <a:p>
            <a:pPr marL="0" indent="0">
              <a:buNone/>
            </a:pPr>
            <a:r>
              <a:rPr lang="ru-RU" dirty="0"/>
              <a:t>5.  Добавление грузиков, чтобы ничего не подскакивало.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7D7B319-400D-E29C-9308-EE97B6C9AF46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8964E1-5CD7-2B2E-6A77-3D6658817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56" y="1014375"/>
            <a:ext cx="2237014" cy="2237014"/>
          </a:xfrm>
          <a:prstGeom prst="rect">
            <a:avLst/>
          </a:prstGeom>
        </p:spPr>
      </p:pic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B4ECA194-471C-40F1-3BB7-EFBB2ADEF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872" y="1951071"/>
            <a:ext cx="2643672" cy="198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85911D0-BBAE-075F-1D58-F8C4D7EB2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41294"/>
            <a:ext cx="2019300" cy="201930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круг, колесо, транспорт&#10;&#10;Автоматически созданное описание">
            <a:extLst>
              <a:ext uri="{FF2B5EF4-FFF2-40B4-BE49-F238E27FC236}">
                <a16:creationId xmlns:a16="http://schemas.microsoft.com/office/drawing/2014/main" id="{A34AD8C2-5528-ED91-573E-E6BC96C37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796" y="4050944"/>
            <a:ext cx="1680292" cy="168029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9248E23-F15A-BEFA-D6BD-85EFA093A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0" y="5096659"/>
            <a:ext cx="2000252" cy="13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20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E6F9F1-334D-0907-7D29-D5C97F449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48" y="1000125"/>
            <a:ext cx="4475162" cy="1809750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Arial Black" panose="020B0A04020102020204" pitchFamily="34" charset="0"/>
              </a:rPr>
              <a:t>Изначальная идея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C0ACEC-A8A4-2408-773C-62E418E24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6219" y="2381250"/>
            <a:ext cx="3932237" cy="381158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7" name="Объект 6" descr="Изображение выглядит как ночь, двигатель&#10;&#10;Автоматически созданное описание">
            <a:extLst>
              <a:ext uri="{FF2B5EF4-FFF2-40B4-BE49-F238E27FC236}">
                <a16:creationId xmlns:a16="http://schemas.microsoft.com/office/drawing/2014/main" id="{A3A5B544-A75F-BF6D-6B85-673A6A354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977" y="1083945"/>
            <a:ext cx="5271477" cy="3931643"/>
          </a:xfrm>
          <a:ln>
            <a:noFill/>
          </a:ln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4E80500-403E-D476-6342-75329F97107A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 descr="Изображение выглядит как Шрифт, Графика, логотип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0C2C31F9-9E1F-E12D-7753-40D1B0667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684" y="5319603"/>
            <a:ext cx="3170755" cy="90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31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4E2DD-ABF0-2F76-8895-73A7987C8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F4C07213-317C-BFB8-2949-B002339FB158}"/>
              </a:ext>
            </a:extLst>
          </p:cNvPr>
          <p:cNvSpPr/>
          <p:nvPr/>
        </p:nvSpPr>
        <p:spPr>
          <a:xfrm>
            <a:off x="-3630128" y="-476250"/>
            <a:ext cx="7485613" cy="7334250"/>
          </a:xfrm>
          <a:prstGeom prst="ellipse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2F376-3BE5-6E2D-427E-2BA86F3F2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14" y="1736726"/>
            <a:ext cx="10515600" cy="2852737"/>
          </a:xfrm>
        </p:spPr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Вопросы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802376-0F12-CB31-FE56-3D91E5C53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27E0E26-2693-A3A6-6649-C0A24D63724F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 descr="Изображение выглядит как человек, Человеческое лицо, одежда, шляпа&#10;&#10;Автоматически созданное описание">
            <a:extLst>
              <a:ext uri="{FF2B5EF4-FFF2-40B4-BE49-F238E27FC236}">
                <a16:creationId xmlns:a16="http://schemas.microsoft.com/office/drawing/2014/main" id="{E1502169-80C7-6307-ED23-8CF3374A3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853" y="-677253"/>
            <a:ext cx="6599075" cy="821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92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8D8369-D511-7DB1-DB26-3720FED4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Референс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FC6C6B4-381A-3F8F-F1E7-76CAF22978F7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Объект 10" descr="Изображение выглядит как мультфильм, зарисовка&#10;&#10;Автоматически созданное описание">
            <a:extLst>
              <a:ext uri="{FF2B5EF4-FFF2-40B4-BE49-F238E27FC236}">
                <a16:creationId xmlns:a16="http://schemas.microsoft.com/office/drawing/2014/main" id="{38FDC499-A7C4-6F4B-6956-617E275FDF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7811" y="1981200"/>
            <a:ext cx="8155888" cy="3642964"/>
          </a:xfrm>
        </p:spPr>
      </p:pic>
    </p:spTree>
    <p:extLst>
      <p:ext uri="{BB962C8B-B14F-4D97-AF65-F5344CB8AC3E}">
        <p14:creationId xmlns:p14="http://schemas.microsoft.com/office/powerpoint/2010/main" val="84121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219 0.07268 C -0.16368 0.08495 0.01315 -0.03195 0.09622 -0.00857 C 0.17903 0.01481 0.21992 0.19676 0.30546 0.2125 C 0.39088 0.22824 0.59244 0.09421 0.60924 0.08518 C 0.63711 0.07199 0.87656 0.04329 0.90442 0.03055 " pathEditMode="relative" rAng="0" ptsTypes="AAAAA">
                                      <p:cBhvr>
                                        <p:cTn id="1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31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0443 0.03056 C 0.92643 0.04259 1.01237 0.15255 1.03464 0.16574 C 1.0487 0.17477 1.1806 0.15394 1.2336 0.13889 C 1.28555 0.12384 1.33529 0.08403 1.34922 0.075 C 1.37188 0.06181 1.91498 0.04583 1.9375 0.03264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54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5E8C9F-C39F-7E3F-1458-BA4F3A3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989012"/>
            <a:ext cx="3932237" cy="1600200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Arial Black" panose="020B0A04020102020204" pitchFamily="34" charset="0"/>
              </a:rPr>
              <a:t>Начальная смета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00C83B-1E00-5346-2810-C62E7C23C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1BD78DF-99A2-0627-A969-4AAA584937FB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8ED5EFBF-543C-AEB2-4875-47931AA7B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5600" y="756956"/>
            <a:ext cx="5461000" cy="5639854"/>
          </a:xfrm>
        </p:spPr>
      </p:pic>
      <p:pic>
        <p:nvPicPr>
          <p:cNvPr id="15" name="Рисунок 14" descr="Изображение выглядит как улыбка, смайлик, эмотикон,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2BBD67ED-88B7-69FB-612B-61BB95079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86" y="3175000"/>
            <a:ext cx="27305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00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22BEFC-A38A-DFFD-C689-2C726AF51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Инструменты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AF36156-FA84-E66F-F50A-CA5CBE220C45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инструмент, электродрель, дрель, Электроинструмент&#10;&#10;Автоматически созданное описание">
            <a:extLst>
              <a:ext uri="{FF2B5EF4-FFF2-40B4-BE49-F238E27FC236}">
                <a16:creationId xmlns:a16="http://schemas.microsoft.com/office/drawing/2014/main" id="{8A8F7A0C-52FF-0ED0-617C-CF46B90B9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3" y="3032912"/>
            <a:ext cx="2995612" cy="2995612"/>
          </a:xfrm>
          <a:prstGeom prst="rect">
            <a:avLst/>
          </a:prstGeom>
        </p:spPr>
      </p:pic>
      <p:pic>
        <p:nvPicPr>
          <p:cNvPr id="10" name="Рисунок 9" descr="Изображение выглядит как дрель, инструмент&#10;&#10;Автоматически созданное описание">
            <a:extLst>
              <a:ext uri="{FF2B5EF4-FFF2-40B4-BE49-F238E27FC236}">
                <a16:creationId xmlns:a16="http://schemas.microsoft.com/office/drawing/2014/main" id="{EB1002CD-351B-7787-3515-5B9E13017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510" y="2210307"/>
            <a:ext cx="3418183" cy="3252192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инструмент, электропила, Электроинструмент, дрель&#10;&#10;Автоматически созданное описание">
            <a:extLst>
              <a:ext uri="{FF2B5EF4-FFF2-40B4-BE49-F238E27FC236}">
                <a16:creationId xmlns:a16="http://schemas.microsoft.com/office/drawing/2014/main" id="{C89E9456-45F7-490D-897E-FC6CCE33F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709" y="667257"/>
            <a:ext cx="3086100" cy="308610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ручной инструмент, офисные принадлежности, отвертка, инструмент&#10;&#10;Автоматически созданное описание">
            <a:extLst>
              <a:ext uri="{FF2B5EF4-FFF2-40B4-BE49-F238E27FC236}">
                <a16:creationId xmlns:a16="http://schemas.microsoft.com/office/drawing/2014/main" id="{F72CE149-8F51-EFBA-37E6-1B1519884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97" y="4355542"/>
            <a:ext cx="3497454" cy="213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97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2344B6-064D-D4F6-42FD-A28E75440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65124"/>
            <a:ext cx="10515600" cy="1325563"/>
          </a:xfrm>
        </p:spPr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Установка</a:t>
            </a:r>
          </a:p>
        </p:txBody>
      </p:sp>
      <p:pic>
        <p:nvPicPr>
          <p:cNvPr id="4" name="Рисунок 3" descr="Изображение выглядит как фиолетовый&#10;&#10;Автоматически созданное описание со средним доверительным уровнем">
            <a:extLst>
              <a:ext uri="{FF2B5EF4-FFF2-40B4-BE49-F238E27FC236}">
                <a16:creationId xmlns:a16="http://schemas.microsoft.com/office/drawing/2014/main" id="{85287865-456B-4150-F684-A2A79635D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86" y="1036242"/>
            <a:ext cx="7286627" cy="546497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5C4F048-23D9-6349-EED0-AA815A0B4618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BDFE46F-720D-CF2E-FA64-D4579FC3072E}"/>
              </a:ext>
            </a:extLst>
          </p:cNvPr>
          <p:cNvCxnSpPr/>
          <p:nvPr/>
        </p:nvCxnSpPr>
        <p:spPr>
          <a:xfrm flipH="1">
            <a:off x="4955623" y="5791200"/>
            <a:ext cx="361950" cy="361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E5F8DFB-B4C3-7875-95CA-1614C5D32BDD}"/>
              </a:ext>
            </a:extLst>
          </p:cNvPr>
          <p:cNvCxnSpPr/>
          <p:nvPr/>
        </p:nvCxnSpPr>
        <p:spPr>
          <a:xfrm flipH="1" flipV="1">
            <a:off x="3333750" y="3429000"/>
            <a:ext cx="552450" cy="247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89D666F5-4618-F5AF-788A-E79DC8A24332}"/>
              </a:ext>
            </a:extLst>
          </p:cNvPr>
          <p:cNvCxnSpPr>
            <a:cxnSpLocks/>
          </p:cNvCxnSpPr>
          <p:nvPr/>
        </p:nvCxnSpPr>
        <p:spPr>
          <a:xfrm flipV="1">
            <a:off x="8066638" y="2781300"/>
            <a:ext cx="1858412" cy="3079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5E15A8B-7198-03A0-C9A6-310D0909D0C5}"/>
              </a:ext>
            </a:extLst>
          </p:cNvPr>
          <p:cNvCxnSpPr/>
          <p:nvPr/>
        </p:nvCxnSpPr>
        <p:spPr>
          <a:xfrm flipH="1">
            <a:off x="3333750" y="4591050"/>
            <a:ext cx="102870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55FC5ED-CBE6-F7CF-61B0-AA0D94806B09}"/>
              </a:ext>
            </a:extLst>
          </p:cNvPr>
          <p:cNvCxnSpPr/>
          <p:nvPr/>
        </p:nvCxnSpPr>
        <p:spPr>
          <a:xfrm>
            <a:off x="8420100" y="4533900"/>
            <a:ext cx="1504950" cy="514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5C7B9B1E-7FDB-7278-83C9-B1D4C1B09469}"/>
              </a:ext>
            </a:extLst>
          </p:cNvPr>
          <p:cNvCxnSpPr>
            <a:cxnSpLocks/>
          </p:cNvCxnSpPr>
          <p:nvPr/>
        </p:nvCxnSpPr>
        <p:spPr>
          <a:xfrm flipH="1" flipV="1">
            <a:off x="3886200" y="2781300"/>
            <a:ext cx="476250" cy="702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B83E653-F59F-8B5D-CD86-AC352614CBC9}"/>
              </a:ext>
            </a:extLst>
          </p:cNvPr>
          <p:cNvCxnSpPr>
            <a:cxnSpLocks/>
          </p:cNvCxnSpPr>
          <p:nvPr/>
        </p:nvCxnSpPr>
        <p:spPr>
          <a:xfrm flipV="1">
            <a:off x="8193386" y="1333500"/>
            <a:ext cx="817264" cy="357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DF9704C4-FEEF-111C-0A31-18E1DAFF5FB9}"/>
              </a:ext>
            </a:extLst>
          </p:cNvPr>
          <p:cNvCxnSpPr>
            <a:cxnSpLocks/>
          </p:cNvCxnSpPr>
          <p:nvPr/>
        </p:nvCxnSpPr>
        <p:spPr>
          <a:xfrm flipH="1" flipV="1">
            <a:off x="4744016" y="1614762"/>
            <a:ext cx="211607" cy="366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0327E375-0CCF-CE5E-54A7-F84F71DC9520}"/>
              </a:ext>
            </a:extLst>
          </p:cNvPr>
          <p:cNvCxnSpPr/>
          <p:nvPr/>
        </p:nvCxnSpPr>
        <p:spPr>
          <a:xfrm>
            <a:off x="6210677" y="5169529"/>
            <a:ext cx="117695" cy="983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F3F7DD6-3D8E-D073-B281-13901DF5744C}"/>
              </a:ext>
            </a:extLst>
          </p:cNvPr>
          <p:cNvSpPr txBox="1"/>
          <p:nvPr/>
        </p:nvSpPr>
        <p:spPr>
          <a:xfrm>
            <a:off x="3128343" y="2237189"/>
            <a:ext cx="1267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Метательный рычаг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6FC168-E97C-B8BE-D9BC-38FDB617C190}"/>
              </a:ext>
            </a:extLst>
          </p:cNvPr>
          <p:cNvSpPr txBox="1"/>
          <p:nvPr/>
        </p:nvSpPr>
        <p:spPr>
          <a:xfrm>
            <a:off x="2049868" y="3169848"/>
            <a:ext cx="2239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Спусковое устройство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9E01F-3C8C-8458-155E-CED04A08D9F0}"/>
              </a:ext>
            </a:extLst>
          </p:cNvPr>
          <p:cNvSpPr txBox="1"/>
          <p:nvPr/>
        </p:nvSpPr>
        <p:spPr>
          <a:xfrm>
            <a:off x="9925050" y="2444436"/>
            <a:ext cx="1752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Серво</a:t>
            </a:r>
          </a:p>
          <a:p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70292F-7FD6-E056-DE6C-80E815E084DD}"/>
              </a:ext>
            </a:extLst>
          </p:cNvPr>
          <p:cNvSpPr txBox="1"/>
          <p:nvPr/>
        </p:nvSpPr>
        <p:spPr>
          <a:xfrm>
            <a:off x="5893806" y="6153150"/>
            <a:ext cx="127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Серво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23A55A-22D7-04D1-8DCA-712F569B2584}"/>
              </a:ext>
            </a:extLst>
          </p:cNvPr>
          <p:cNvSpPr txBox="1"/>
          <p:nvPr/>
        </p:nvSpPr>
        <p:spPr>
          <a:xfrm>
            <a:off x="4124325" y="6074875"/>
            <a:ext cx="156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Uno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2FF2D7-8ECA-D223-BAD0-0733F50A9C2D}"/>
              </a:ext>
            </a:extLst>
          </p:cNvPr>
          <p:cNvSpPr txBox="1"/>
          <p:nvPr/>
        </p:nvSpPr>
        <p:spPr>
          <a:xfrm>
            <a:off x="9925050" y="4810597"/>
            <a:ext cx="1841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Ультразвуковой датчик</a:t>
            </a:r>
          </a:p>
          <a:p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2A7470-39A1-A520-BB77-C007FA918F35}"/>
              </a:ext>
            </a:extLst>
          </p:cNvPr>
          <p:cNvSpPr txBox="1"/>
          <p:nvPr/>
        </p:nvSpPr>
        <p:spPr>
          <a:xfrm>
            <a:off x="2127564" y="5048250"/>
            <a:ext cx="1869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Расширитель для серво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CE7A7E-CCAB-7113-1B33-AFB265FE79A4}"/>
              </a:ext>
            </a:extLst>
          </p:cNvPr>
          <p:cNvSpPr txBox="1"/>
          <p:nvPr/>
        </p:nvSpPr>
        <p:spPr>
          <a:xfrm>
            <a:off x="3997476" y="1036242"/>
            <a:ext cx="198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Тормозная рамка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6E0981-2F6D-0254-73BE-02647AF82681}"/>
              </a:ext>
            </a:extLst>
          </p:cNvPr>
          <p:cNvSpPr txBox="1"/>
          <p:nvPr/>
        </p:nvSpPr>
        <p:spPr>
          <a:xfrm>
            <a:off x="9010650" y="932507"/>
            <a:ext cx="175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Регулятор натяжения</a:t>
            </a:r>
          </a:p>
        </p:txBody>
      </p:sp>
    </p:spTree>
    <p:extLst>
      <p:ext uri="{BB962C8B-B14F-4D97-AF65-F5344CB8AC3E}">
        <p14:creationId xmlns:p14="http://schemas.microsoft.com/office/powerpoint/2010/main" val="219334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  <p:bldP spid="38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4DA3-CC36-CBED-26C7-5B8FD142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Внезапная проблема</a:t>
            </a:r>
          </a:p>
        </p:txBody>
      </p:sp>
      <p:pic>
        <p:nvPicPr>
          <p:cNvPr id="7" name="Объект 6" descr="Изображение выглядит как снимок экрана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F4839809-EB47-BAD7-B34A-DD391DB889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0" y="-1628775"/>
            <a:ext cx="11114314" cy="10705232"/>
          </a:xfr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D228126-B7C7-BD86-308C-D5A08D5AC693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04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A807DA-E464-701D-45A1-56E36431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Физические законы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1D0298-B2A5-63FA-842C-4A2432925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6250" y="1504950"/>
            <a:ext cx="6858000" cy="498792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000" dirty="0"/>
              <a:t>Кинематика движения тела Описывает движение снаряда, учитывая начальную скорость, угол запуска, время полёта и гравитацию.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ru-RU" sz="2000" dirty="0"/>
              <a:t> Сила упругости (закон Гука) Натяжение резинок подчиняется закону Гука, где сила упругости пропорциональна деформации.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ru-RU" sz="2000" dirty="0"/>
              <a:t>  Закон сохранения энергии Потенциальная энергия резинок преобразуется в кинетическую энергию снаряда.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ru-RU" sz="2000" dirty="0"/>
              <a:t>  Принципы баллистики Рассматривают дальность полёта, углы наклона и влияние гравитации на траекторию.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ru-RU" sz="2000" dirty="0"/>
              <a:t>  Момент силы и рычажный принцип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ru-RU" sz="2000" dirty="0"/>
              <a:t> Работа рычага катапульты описывается моментом силы, который определяется длиной плеча и приложенной силой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9A03233-43A6-6AA4-4814-7B61F5387872}"/>
              </a:ext>
            </a:extLst>
          </p:cNvPr>
          <p:cNvSpPr/>
          <p:nvPr/>
        </p:nvSpPr>
        <p:spPr>
          <a:xfrm>
            <a:off x="11952514" y="0"/>
            <a:ext cx="354564" cy="6858000"/>
          </a:xfrm>
          <a:prstGeom prst="rect">
            <a:avLst/>
          </a:prstGeom>
          <a:solidFill>
            <a:srgbClr val="6174E5"/>
          </a:solidFill>
          <a:ln>
            <a:solidFill>
              <a:srgbClr val="6174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 descr="Изображение выглядит как рисунок, зарисовка, графическая вставка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869A0209-B949-963E-DB6F-32049DF8F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1" y="1027906"/>
            <a:ext cx="5059068" cy="49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10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242</Words>
  <Application>Microsoft Office PowerPoint</Application>
  <PresentationFormat>Широкоэкранный</PresentationFormat>
  <Paragraphs>37</Paragraphs>
  <Slides>30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Arial Black</vt:lpstr>
      <vt:lpstr>Тема Office</vt:lpstr>
      <vt:lpstr>Автоматизированная стреляющая установка</vt:lpstr>
      <vt:lpstr>Краткая аннотация</vt:lpstr>
      <vt:lpstr>Изначальная идея</vt:lpstr>
      <vt:lpstr>Референс</vt:lpstr>
      <vt:lpstr>Начальная смета</vt:lpstr>
      <vt:lpstr>Инструменты</vt:lpstr>
      <vt:lpstr>Установка</vt:lpstr>
      <vt:lpstr>Внезапная проблема</vt:lpstr>
      <vt:lpstr>Физические законы</vt:lpstr>
      <vt:lpstr>Вывод формул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Программа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Идеи для улучшения</vt:lpstr>
      <vt:lpstr>Вопросы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Садовой Григорий Владимирович</dc:creator>
  <cp:lastModifiedBy>Садовой Григорий Владимирович</cp:lastModifiedBy>
  <cp:revision>1</cp:revision>
  <dcterms:created xsi:type="dcterms:W3CDTF">2024-12-18T15:04:34Z</dcterms:created>
  <dcterms:modified xsi:type="dcterms:W3CDTF">2024-12-18T20:25:53Z</dcterms:modified>
</cp:coreProperties>
</file>